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4" r:id="rId5"/>
  </p:sldMasterIdLst>
  <p:notesMasterIdLst>
    <p:notesMasterId r:id="rId37"/>
  </p:notesMasterIdLst>
  <p:handoutMasterIdLst>
    <p:handoutMasterId r:id="rId38"/>
  </p:handoutMasterIdLst>
  <p:sldIdLst>
    <p:sldId id="256" r:id="rId6"/>
    <p:sldId id="304" r:id="rId7"/>
    <p:sldId id="311" r:id="rId8"/>
    <p:sldId id="308" r:id="rId9"/>
    <p:sldId id="312" r:id="rId10"/>
    <p:sldId id="313" r:id="rId11"/>
    <p:sldId id="309" r:id="rId12"/>
    <p:sldId id="306" r:id="rId13"/>
    <p:sldId id="307" r:id="rId14"/>
    <p:sldId id="276" r:id="rId15"/>
    <p:sldId id="310" r:id="rId16"/>
    <p:sldId id="303" r:id="rId17"/>
    <p:sldId id="275" r:id="rId18"/>
    <p:sldId id="286" r:id="rId19"/>
    <p:sldId id="324" r:id="rId20"/>
    <p:sldId id="281" r:id="rId21"/>
    <p:sldId id="282" r:id="rId22"/>
    <p:sldId id="320" r:id="rId23"/>
    <p:sldId id="325" r:id="rId24"/>
    <p:sldId id="321" r:id="rId25"/>
    <p:sldId id="322" r:id="rId26"/>
    <p:sldId id="323" r:id="rId27"/>
    <p:sldId id="314" r:id="rId28"/>
    <p:sldId id="315" r:id="rId29"/>
    <p:sldId id="316" r:id="rId30"/>
    <p:sldId id="317" r:id="rId31"/>
    <p:sldId id="319" r:id="rId32"/>
    <p:sldId id="318" r:id="rId33"/>
    <p:sldId id="263" r:id="rId34"/>
    <p:sldId id="264" r:id="rId35"/>
    <p:sldId id="257" r:id="rId36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000000"/>
    <a:srgbClr val="156635"/>
    <a:srgbClr val="762123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673" autoAdjust="0"/>
    <p:restoredTop sz="84832" autoAdjust="0"/>
  </p:normalViewPr>
  <p:slideViewPr>
    <p:cSldViewPr>
      <p:cViewPr varScale="1">
        <p:scale>
          <a:sx n="72" d="100"/>
          <a:sy n="72" d="100"/>
        </p:scale>
        <p:origin x="1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1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1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32"/>
        <p:guide pos="22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48" b="1" i="0" u="none" strike="noStrike" kern="1200" cap="none" spc="0" normalizeH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pPr>
            <a:r>
              <a:rPr lang="en-US" sz="1248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Perfomnce of groundnut (MGV4 variety ) under 4 weeding regimes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7613938683196514"/>
          <c:y val="0.22726851851851851"/>
          <c:w val="0.79265493940916965"/>
          <c:h val="0.568179133858267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'Weed mgt trial'!$C$9</c:f>
              <c:strCache>
                <c:ptCount val="1"/>
                <c:pt idx="0">
                  <c:v>Yield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907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'Weed mgt trial'!$B$10:$B$13</c:f>
              <c:strCache>
                <c:ptCount val="4"/>
                <c:pt idx="0">
                  <c:v>Weed once at 30 DAE</c:v>
                </c:pt>
                <c:pt idx="1">
                  <c:v>Herbicide only</c:v>
                </c:pt>
                <c:pt idx="2">
                  <c:v>Weed 15 + 30 + 45 DAE</c:v>
                </c:pt>
                <c:pt idx="3">
                  <c:v>Herbicide + weed at 30 DAE</c:v>
                </c:pt>
              </c:strCache>
            </c:strRef>
          </c:cat>
          <c:val>
            <c:numRef>
              <c:f>'Weed mgt trial'!$C$10:$C$13</c:f>
              <c:numCache>
                <c:formatCode>General</c:formatCode>
                <c:ptCount val="4"/>
                <c:pt idx="0">
                  <c:v>937</c:v>
                </c:pt>
                <c:pt idx="1">
                  <c:v>1088</c:v>
                </c:pt>
                <c:pt idx="2">
                  <c:v>1267</c:v>
                </c:pt>
                <c:pt idx="3">
                  <c:v>1445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37934112"/>
        <c:axId val="437934896"/>
      </c:barChart>
      <c:catAx>
        <c:axId val="437934112"/>
        <c:scaling>
          <c:orientation val="minMax"/>
        </c:scaling>
        <c:delete val="0"/>
        <c:axPos val="b"/>
        <c:majorGridlines>
          <c:spPr>
            <a:ln w="9907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48" b="1" i="0" u="none" strike="noStrike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Calibri"/>
                  </a:defRPr>
                </a:pPr>
                <a:r>
                  <a:rPr lang="en-US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Weeding regimes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907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36" b="1" i="0" u="none" strike="noStrike" kern="1200" cap="none" spc="0" normalizeH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934896"/>
        <c:crosses val="autoZero"/>
        <c:auto val="1"/>
        <c:lblAlgn val="ctr"/>
        <c:lblOffset val="100"/>
        <c:noMultiLvlLbl val="0"/>
      </c:catAx>
      <c:valAx>
        <c:axId val="437934896"/>
        <c:scaling>
          <c:orientation val="minMax"/>
        </c:scaling>
        <c:delete val="0"/>
        <c:axPos val="l"/>
        <c:majorGridlines>
          <c:spPr>
            <a:ln w="9907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48" b="1" i="0" u="none" strike="noStrike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Calibri"/>
                  </a:defRPr>
                </a:pPr>
                <a:r>
                  <a:rPr lang="en-US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Kernel yield (kg/ha)</a:t>
                </a:r>
              </a:p>
            </c:rich>
          </c:tx>
          <c:layout>
            <c:manualLayout>
              <c:xMode val="edge"/>
              <c:yMode val="edge"/>
              <c:x val="2.3687985549690475E-2"/>
              <c:y val="0.2842316608234189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36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93411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907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434" y="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07-Sep-17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71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434" y="8841710"/>
            <a:ext cx="3057183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07-Sep-17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8500"/>
            <a:ext cx="4656137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66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44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6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07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62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WEST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819400" y="4257194"/>
            <a:ext cx="4191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Chikoye, IITA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Moses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Siambi, ICRISAT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Kennedy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Kanenga, ZARI</a:t>
            </a:r>
          </a:p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Chisanga,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IITA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Oswin Madzonga, ICRISAT</a:t>
            </a:r>
            <a:endParaRPr lang="en-GB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842" y="3213465"/>
            <a:ext cx="8305800" cy="830997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AND END-OF-PROJECT MEETING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CHISAMBA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7-8 SEPTEMBER 2017</a:t>
            </a:r>
            <a:endParaRPr lang="en-GB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7842" y="2701768"/>
            <a:ext cx="8077958" cy="6644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Africa RISING going to scale in the Eastern Zambia 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459139"/>
            <a:ext cx="7848600" cy="6644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IMPROVING LEGUME SEED DELIVERY SYSTEMS</a:t>
            </a:r>
            <a: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95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1.4 Targets and actual production in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FY2017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80985"/>
              </p:ext>
            </p:extLst>
          </p:nvPr>
        </p:nvGraphicFramePr>
        <p:xfrm>
          <a:off x="29211" y="1880463"/>
          <a:ext cx="9085578" cy="4973969"/>
        </p:xfrm>
        <a:graphic>
          <a:graphicData uri="http://schemas.openxmlformats.org/drawingml/2006/table">
            <a:tbl>
              <a:tblPr firstRow="1" bandRow="1"/>
              <a:tblGrid>
                <a:gridCol w="1215325"/>
                <a:gridCol w="582907"/>
                <a:gridCol w="2266030"/>
                <a:gridCol w="2043473"/>
                <a:gridCol w="2977843"/>
              </a:tblGrid>
              <a:tr h="3061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Groundnuts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Breeder seed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targets and Actuals  for 2017 season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30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0777">
                <a:tc>
                  <a:txBody>
                    <a:bodyPr/>
                    <a:lstStyle/>
                    <a:p>
                      <a:pPr marL="0" marR="0" indent="153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S/N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3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3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153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Targets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(MT)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Production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(MT)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1.18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Wazitatu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0.53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1.05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MGV6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0.18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MGV7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 gridSpan="3">
                  <a:txBody>
                    <a:bodyPr/>
                    <a:lstStyle/>
                    <a:p>
                      <a:pPr marL="0" marR="0" indent="1530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Sub-total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3.33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3.41</a:t>
                      </a:r>
                      <a:endParaRPr lang="en-US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MGV4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3.07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Dropped to focus on 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new 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varieties 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Chishango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7472">
                <a:tc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Luena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152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2.70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6103">
                <a:tc gridSpan="3">
                  <a:txBody>
                    <a:bodyPr/>
                    <a:lstStyle/>
                    <a:p>
                      <a:pPr marL="0" marR="0" indent="1530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Sub-total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6.67</a:t>
                      </a:r>
                      <a:endParaRPr lang="en-US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10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Grand Total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6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306825"/>
              </p:ext>
            </p:extLst>
          </p:nvPr>
        </p:nvGraphicFramePr>
        <p:xfrm>
          <a:off x="0" y="1524000"/>
          <a:ext cx="9144000" cy="4591050"/>
        </p:xfrm>
        <a:graphic>
          <a:graphicData uri="http://schemas.openxmlformats.org/drawingml/2006/table">
            <a:tbl>
              <a:tblPr firstRow="1" firstCol="1" bandRow="1"/>
              <a:tblGrid>
                <a:gridCol w="1620456"/>
                <a:gridCol w="2824000"/>
                <a:gridCol w="2268861"/>
                <a:gridCol w="2430683"/>
              </a:tblGrid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Groundnut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basic seed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argets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 Actuals  for 2017 season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S/N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Targets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(MT)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Actuals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(MT)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0.51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Sub-total 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6.50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Luena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Chishango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Sub-total 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6.9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7.3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75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Grand total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8.19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3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776607"/>
              </p:ext>
            </p:extLst>
          </p:nvPr>
        </p:nvGraphicFramePr>
        <p:xfrm>
          <a:off x="0" y="1760379"/>
          <a:ext cx="9144000" cy="3960255"/>
        </p:xfrm>
        <a:graphic>
          <a:graphicData uri="http://schemas.openxmlformats.org/drawingml/2006/table">
            <a:tbl>
              <a:tblPr firstRow="1" firstCol="1" bandRow="1"/>
              <a:tblGrid>
                <a:gridCol w="990600"/>
                <a:gridCol w="1295400"/>
                <a:gridCol w="152400"/>
                <a:gridCol w="4191000"/>
                <a:gridCol w="1219200"/>
                <a:gridCol w="1295400"/>
              </a:tblGrid>
              <a:tr h="781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S/N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Seed Class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Actual (MT)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63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 2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Breeder  (Msekera)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ICEAP 00557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Breeder (Msekera)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1.40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68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Sub-total breeder 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1.74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 2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Foundation (Good Nature) 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2.08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MPPV2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Foundation (ICRISAT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US" sz="2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ZARI</a:t>
                      </a: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0.11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8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Sub-total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81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Grand Total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4468" y="1295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Pigeonpea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breeder and basic seed targets and actuals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FY2017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84" y="5791200"/>
            <a:ext cx="93061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targets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were set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breeder seed because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MPPV2 was released after </a:t>
            </a:r>
          </a:p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planning meeting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Foundation seed of MPPV2 was produced instead of MPPV1</a:t>
            </a:r>
          </a:p>
        </p:txBody>
      </p:sp>
    </p:spTree>
    <p:extLst>
      <p:ext uri="{BB962C8B-B14F-4D97-AF65-F5344CB8AC3E}">
        <p14:creationId xmlns:p14="http://schemas.microsoft.com/office/powerpoint/2010/main" val="405059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934203"/>
              </p:ext>
            </p:extLst>
          </p:nvPr>
        </p:nvGraphicFramePr>
        <p:xfrm>
          <a:off x="14207" y="1447800"/>
          <a:ext cx="89916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2743"/>
                <a:gridCol w="2235850"/>
                <a:gridCol w="2331943"/>
                <a:gridCol w="1685266"/>
                <a:gridCol w="1635798"/>
              </a:tblGrid>
              <a:tr h="539920">
                <a:tc>
                  <a:txBody>
                    <a:bodyPr/>
                    <a:lstStyle/>
                    <a:p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Soyabean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and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targets &amp;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actuals in </a:t>
                      </a:r>
                      <a:r>
                        <a:rPr lang="en-US" sz="3200" b="1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FY2017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02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S/N</a:t>
                      </a:r>
                    </a:p>
                    <a:p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Variety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Class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(MT)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Prodn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(MT)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Kafue (Soy)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(A)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0.8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1.2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Mwembeshi (Soy)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0.2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1.4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2.6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86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Namuseba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C.pea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en-US" sz="3200" b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(A)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32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32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2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986027"/>
              </p:ext>
            </p:extLst>
          </p:nvPr>
        </p:nvGraphicFramePr>
        <p:xfrm>
          <a:off x="0" y="1295400"/>
          <a:ext cx="9143999" cy="4953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2800"/>
                <a:gridCol w="1905000"/>
                <a:gridCol w="1752600"/>
                <a:gridCol w="2133599"/>
              </a:tblGrid>
              <a:tr h="114015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Crop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Class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(MT)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(MT)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85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 Bean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(Kafue)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(B)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6.00</a:t>
                      </a:r>
                      <a:endParaRPr lang="en-US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6.85</a:t>
                      </a:r>
                    </a:p>
                  </a:txBody>
                  <a:tcPr/>
                </a:tc>
              </a:tr>
              <a:tr h="99982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 Bean </a:t>
                      </a:r>
                      <a:endParaRPr lang="en-US" sz="3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(Mwembeshi)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(B)</a:t>
                      </a:r>
                      <a:endParaRPr lang="en-US" sz="3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0.28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42760">
                <a:tc gridSpan="2">
                  <a:txBody>
                    <a:bodyPr/>
                    <a:lstStyle/>
                    <a:p>
                      <a:pPr algn="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7.13</a:t>
                      </a:r>
                      <a:endParaRPr lang="en-US" sz="3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18096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(Namuseba) 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(B)</a:t>
                      </a:r>
                      <a:endParaRPr lang="en-US" sz="3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2.00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1.15</a:t>
                      </a:r>
                      <a:endParaRPr lang="en-US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66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82123"/>
              </p:ext>
            </p:extLst>
          </p:nvPr>
        </p:nvGraphicFramePr>
        <p:xfrm>
          <a:off x="129209" y="2667000"/>
          <a:ext cx="8839201" cy="3847536"/>
        </p:xfrm>
        <a:graphic>
          <a:graphicData uri="http://schemas.openxmlformats.org/drawingml/2006/table">
            <a:tbl>
              <a:tblPr firstRow="1" firstCol="1" bandRow="1"/>
              <a:tblGrid>
                <a:gridCol w="1438715"/>
                <a:gridCol w="874347"/>
                <a:gridCol w="1268338"/>
                <a:gridCol w="914400"/>
                <a:gridCol w="1143000"/>
                <a:gridCol w="1524000"/>
                <a:gridCol w="1676401"/>
              </a:tblGrid>
              <a:tr h="29715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District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Beneficiaries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Seed amount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(MT)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Seed Loan 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Loan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recovery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Actual Recovery </a:t>
                      </a:r>
                      <a:endParaRPr lang="en-US" sz="2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Chipata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2.62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Lundazi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1.17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Katete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1.90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1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9.38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9.62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ext Placeholder 1"/>
          <p:cNvSpPr txBox="1">
            <a:spLocks/>
          </p:cNvSpPr>
          <p:nvPr/>
        </p:nvSpPr>
        <p:spPr>
          <a:xfrm>
            <a:off x="47787" y="1447800"/>
            <a:ext cx="78486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Certified seed production in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 2017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" y="2101334"/>
            <a:ext cx="78662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Groundnut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certified (kg) seed ( as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QDS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given back as loan repayment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125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651659"/>
              </p:ext>
            </p:extLst>
          </p:nvPr>
        </p:nvGraphicFramePr>
        <p:xfrm>
          <a:off x="342899" y="1860892"/>
          <a:ext cx="8458201" cy="2653665"/>
        </p:xfrm>
        <a:graphic>
          <a:graphicData uri="http://schemas.openxmlformats.org/drawingml/2006/table">
            <a:tbl>
              <a:tblPr/>
              <a:tblGrid>
                <a:gridCol w="3522895"/>
                <a:gridCol w="1981627"/>
                <a:gridCol w="2953679"/>
              </a:tblGrid>
              <a:tr h="66484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Category of Grower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Target</a:t>
                      </a:r>
                      <a:r>
                        <a:rPr lang="en-US" sz="3200" b="1" i="0" u="none" strike="noStrike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 (MT)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Production  (MT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63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Individuals farmers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14.60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Farmer Groups 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14.30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Seed companies 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226.00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28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Total 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120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254.90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-152400" y="1295400"/>
            <a:ext cx="335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Soy bean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(Kafue) 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0" y="1752600"/>
            <a:ext cx="365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Cowpea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(Msandile)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475689"/>
              </p:ext>
            </p:extLst>
          </p:nvPr>
        </p:nvGraphicFramePr>
        <p:xfrm>
          <a:off x="381000" y="2362200"/>
          <a:ext cx="8458201" cy="2156460"/>
        </p:xfrm>
        <a:graphic>
          <a:graphicData uri="http://schemas.openxmlformats.org/drawingml/2006/table">
            <a:tbl>
              <a:tblPr/>
              <a:tblGrid>
                <a:gridCol w="3522895"/>
                <a:gridCol w="1981627"/>
                <a:gridCol w="2953679"/>
              </a:tblGrid>
              <a:tr h="66484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Category of Grower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Target</a:t>
                      </a:r>
                      <a:r>
                        <a:rPr lang="en-US" sz="3200" b="1" i="0" u="none" strike="noStrike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 (MT)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Production  (MT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63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Individuals 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6.38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Farmer Groups 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11.25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28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Total 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80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17.63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21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escription: C:\Users\User\Pictures\102CANON\IMG_2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72720"/>
            <a:ext cx="2519491" cy="197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E:\Dr Okori's docs1\Agronmy picturesr\20130204_114924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81" y="4821663"/>
            <a:ext cx="2825275" cy="19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447800"/>
            <a:ext cx="8991600" cy="8382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Promotion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complementary agronomic practices in 2017 season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881" y="2590800"/>
            <a:ext cx="3733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total of 122 demos against a target of 120 demos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groundnuts, soybeans, cowpeas and pigeon peas were established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181" y="4821663"/>
            <a:ext cx="3429000" cy="19288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305" y="2567994"/>
            <a:ext cx="2662109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4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5334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1.5.1 Results from crop management demos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883296"/>
              </p:ext>
            </p:extLst>
          </p:nvPr>
        </p:nvGraphicFramePr>
        <p:xfrm>
          <a:off x="252413" y="2381250"/>
          <a:ext cx="4395787" cy="302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Chart" r:id="rId3" imgW="4314860" imgH="2600290" progId="Excel.Chart.8">
                  <p:embed/>
                </p:oleObj>
              </mc:Choice>
              <mc:Fallback>
                <p:oleObj name="Chart" r:id="rId3" imgW="4314860" imgH="260029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2381250"/>
                        <a:ext cx="4395787" cy="302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035873"/>
              </p:ext>
            </p:extLst>
          </p:nvPr>
        </p:nvGraphicFramePr>
        <p:xfrm>
          <a:off x="4648200" y="2438400"/>
          <a:ext cx="444500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859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0" y="1447800"/>
            <a:ext cx="7772400" cy="838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  <a:p>
            <a:pPr marL="857250" indent="-74295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theme 1 activities </a:t>
            </a:r>
          </a:p>
          <a:p>
            <a:pPr marL="857250" indent="-742950">
              <a:buAutoNum type="arabicPeriod"/>
            </a:pP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FTF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targets and achievements </a:t>
            </a:r>
          </a:p>
          <a:p>
            <a:pPr marL="857250" indent="-74295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Reasons for under or over achievements </a:t>
            </a:r>
          </a:p>
          <a:p>
            <a:pPr marL="857250" indent="-74295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 and constraints </a:t>
            </a:r>
          </a:p>
          <a:p>
            <a:pPr marL="857250" indent="-74295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directions </a:t>
            </a:r>
          </a:p>
          <a:p>
            <a:pPr marL="857250" indent="-74295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learned </a:t>
            </a:r>
          </a:p>
          <a:p>
            <a:pPr marL="857250" indent="-742950">
              <a:buAutoNum type="arabicPeriod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0" indent="-742950">
              <a:buAutoNum type="arabicPeriod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0" indent="-742950">
              <a:buAutoNum type="arabicPeriod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96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7082"/>
            <a:ext cx="9147313" cy="5033818"/>
          </a:xfrm>
          <a:prstGeom prst="rect">
            <a:avLst/>
          </a:prstGeom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24539" y="1295400"/>
            <a:ext cx="91440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Develop a plan to roll out beyond pilot districts</a:t>
            </a:r>
            <a:endParaRPr lang="en-GB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939" y="19812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 and IITA organized a half day Eastern Province Legume Seed Alliance Meeting;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Stakeholders dealing in legume seed production, distribution and retail. 29 participated. </a:t>
            </a:r>
          </a:p>
        </p:txBody>
      </p:sp>
    </p:spTree>
    <p:extLst>
      <p:ext uri="{BB962C8B-B14F-4D97-AF65-F5344CB8AC3E}">
        <p14:creationId xmlns:p14="http://schemas.microsoft.com/office/powerpoint/2010/main" val="28336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29705" y="1371600"/>
            <a:ext cx="83820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 Support seed companies to commercialize legume seed production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2362200"/>
            <a:ext cx="8991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Nature Agro Ltd, was supplied with basic seed of soyabeans during the 2016/2017 season.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seed companies that have shown interest include, Share Africa Zambia, Stewards Globe Ltd, Tience Company Ltd and Tender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eed Company Ltd.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7311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0" y="1295400"/>
            <a:ext cx="89916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1.8 Facilitate seed promotional and demand creation activities</a:t>
            </a:r>
            <a:endParaRPr lang="en-GB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14" y="1981200"/>
            <a:ext cx="3124200" cy="2257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400550"/>
            <a:ext cx="3124200" cy="245745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67544"/>
              </p:ext>
            </p:extLst>
          </p:nvPr>
        </p:nvGraphicFramePr>
        <p:xfrm>
          <a:off x="0" y="2286000"/>
          <a:ext cx="5867399" cy="3384422"/>
        </p:xfrm>
        <a:graphic>
          <a:graphicData uri="http://schemas.openxmlformats.org/drawingml/2006/table">
            <a:tbl>
              <a:tblPr firstRow="1" firstCol="1" bandRow="1"/>
              <a:tblGrid>
                <a:gridCol w="474376"/>
                <a:gridCol w="992475"/>
                <a:gridCol w="1530625"/>
                <a:gridCol w="956641"/>
                <a:gridCol w="956641"/>
                <a:gridCol w="956641"/>
              </a:tblGrid>
              <a:tr h="4120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S/N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District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Camp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Male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Female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Lundazi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Kapichila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116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Lundazi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Kaithinde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77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Katete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Kalimeta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97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Katete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Kangwelema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81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Chipata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Kapita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69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Mambwe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Masumba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74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0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Chipata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Chisitu</a:t>
                      </a:r>
                      <a:r>
                        <a:rPr 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/Msekera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438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180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618</a:t>
                      </a:r>
                      <a:endParaRPr 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740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392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1132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611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71600"/>
            <a:ext cx="8915400" cy="8382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  </a:t>
            </a:r>
            <a:r>
              <a:rPr lang="en-US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FtF</a:t>
            </a:r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Targets and Achievements</a:t>
            </a:r>
            <a:endParaRPr 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528234" y="2209800"/>
            <a:ext cx="8001000" cy="4267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076692"/>
              </p:ext>
            </p:extLst>
          </p:nvPr>
        </p:nvGraphicFramePr>
        <p:xfrm>
          <a:off x="1" y="2340075"/>
          <a:ext cx="9143999" cy="2985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799"/>
                <a:gridCol w="1219200"/>
                <a:gridCol w="914400"/>
                <a:gridCol w="838200"/>
                <a:gridCol w="914400"/>
              </a:tblGrid>
              <a:tr h="6083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Indicator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Result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3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# of hectares under improved technologies or management practices as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 result of USG assistance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224.2 ha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247.56 ha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110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3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# of individuals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who have received USG supported short-term agricultural sector productivity or food security training 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2100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1021</a:t>
                      </a:r>
                      <a:endParaRPr lang="en-US" sz="24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1185</a:t>
                      </a:r>
                      <a:endParaRPr lang="en-US" sz="24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105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05600" y="380755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62434" y="380755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8691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319114"/>
              </p:ext>
            </p:extLst>
          </p:nvPr>
        </p:nvGraphicFramePr>
        <p:xfrm>
          <a:off x="1" y="1828800"/>
          <a:ext cx="9143999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199"/>
                <a:gridCol w="1447800"/>
                <a:gridCol w="1537252"/>
                <a:gridCol w="1510748"/>
              </a:tblGrid>
              <a:tr h="6083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# of public-private partnerships formed as a result of 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FTF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assistance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308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# of private enterprises (for profit),  that applied new technologies or management practices as a result of  USG assistance: 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308">
                <a:tc>
                  <a:txBody>
                    <a:bodyPr/>
                    <a:lstStyle/>
                    <a:p>
                      <a:r>
                        <a:rPr lang="en-US" sz="2400" b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Number of MSMEs, including farmers, receiving business development services from USG assisted sources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Still underway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Still underway</a:t>
                      </a: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6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447800"/>
            <a:ext cx="9144000" cy="838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3.0 Reasons for under or over achievements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57" y="2895600"/>
            <a:ext cx="87345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seed production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year production was poor due to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drought as well logistics to import seed.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Lack of start-up early generation seed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resulted in not implement most activities in the first year.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Delayed office establishment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staff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recruitment process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229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93549" y="1295400"/>
            <a:ext cx="77724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4.0 Challenges and Constraints 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133600"/>
            <a:ext cx="9144000" cy="36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Seed importation rules required too much protocol yet it was mostly breeder seed that was produced in collaboration with ZARI Msekera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Disbursement of funds to ZARI collaborators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times delayed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Few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partners showed interest to participate in basic and certified seed production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Lack of information sharing as to who is producing what!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Certified seed on the market is still expensive for an average farmer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Seed recycling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1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5.0 Future direction 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438400"/>
            <a:ext cx="8654512" cy="350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Funding needs to be timely to allow for timely activity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 needs to have a section that should specifically handle seed production of early generation seeds.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road maps need to be linked to effective demand rather than potential area of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legume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crops. </a:t>
            </a:r>
          </a:p>
        </p:txBody>
      </p:sp>
    </p:spTree>
    <p:extLst>
      <p:ext uri="{BB962C8B-B14F-4D97-AF65-F5344CB8AC3E}">
        <p14:creationId xmlns:p14="http://schemas.microsoft.com/office/powerpoint/2010/main" val="43650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00200" y="1371600"/>
            <a:ext cx="51054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6.0 Lessons learned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2229173"/>
            <a:ext cx="8534400" cy="2565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Good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partnerships are a pre-requisite for greater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achievements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Semi-formal seed system could still play a big role in strengthening the legume seed system.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demonstration plots are not as effective as large plots </a:t>
            </a:r>
            <a:endParaRPr lang="en-US" sz="2400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0751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3188" y="16764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Project implementing partners </a:t>
            </a:r>
            <a:endParaRPr lang="en-US" dirty="0"/>
          </a:p>
        </p:txBody>
      </p:sp>
      <p:pic>
        <p:nvPicPr>
          <p:cNvPr id="13" name="Picture 2" descr="P:\logos\i\ICRISAT\icrisat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038600"/>
            <a:ext cx="347046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88" y="2609676"/>
            <a:ext cx="2843934" cy="142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19103"/>
            <a:ext cx="2933700" cy="2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5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2039851"/>
            <a:ext cx="3886200" cy="838200"/>
          </a:xfrm>
        </p:spPr>
        <p:txBody>
          <a:bodyPr/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46648" y="1729884"/>
            <a:ext cx="2879725" cy="3163887"/>
            <a:chOff x="5664200" y="1408113"/>
            <a:chExt cx="3387725" cy="5330825"/>
          </a:xfrm>
        </p:grpSpPr>
        <p:pic>
          <p:nvPicPr>
            <p:cNvPr id="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9050" y="4984750"/>
              <a:ext cx="1806575" cy="175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9325" y="3165475"/>
              <a:ext cx="1752600" cy="1722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4200" y="1408113"/>
              <a:ext cx="1751013" cy="173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4200" y="3184525"/>
              <a:ext cx="1625600" cy="173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7288" y="1408113"/>
              <a:ext cx="1544637" cy="1674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511" y="5181598"/>
            <a:ext cx="1557488" cy="13432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599" y="5181598"/>
            <a:ext cx="1676400" cy="13432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8293" y="2362200"/>
            <a:ext cx="5943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Feed the Future R &amp; D program, 9 new varieties were released: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Groundnuts (5),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MGV7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MGV6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Wamusanga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Wazitatu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Lupande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Soybeans (2), Kafue &amp; Mwembeshi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Cowpeas (1), Namuseba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 peas (1),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MPPV2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Placeholder 1"/>
          <p:cNvSpPr txBox="1">
            <a:spLocks/>
          </p:cNvSpPr>
          <p:nvPr/>
        </p:nvSpPr>
        <p:spPr>
          <a:xfrm>
            <a:off x="0" y="1284388"/>
            <a:ext cx="8638511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Summary of theme 1 activities  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9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71674" y="1447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Our local partners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1311" y="2971800"/>
            <a:ext cx="73007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certification Institute (SCCI)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Nature Agro Ltd.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seed companies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NGOs and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CBOs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Ministry of Agriculture through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DACO’s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 Clubs/ Associations and Cooperatives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0" y="1260771"/>
            <a:ext cx="9144000" cy="628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Seed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delivery pathway 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2036257"/>
            <a:ext cx="8901823" cy="4821742"/>
            <a:chOff x="242826" y="2002571"/>
            <a:chExt cx="8901174" cy="4822626"/>
          </a:xfrm>
        </p:grpSpPr>
        <p:sp>
          <p:nvSpPr>
            <p:cNvPr id="5" name="Shape 4"/>
            <p:cNvSpPr/>
            <p:nvPr/>
          </p:nvSpPr>
          <p:spPr>
            <a:xfrm>
              <a:off x="905476" y="2002571"/>
              <a:ext cx="6892421" cy="2281493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324494" y="4758369"/>
              <a:ext cx="1758822" cy="9234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AutoNum type="arabicPeriod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Breeder &amp;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 Pre-basic     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 Seed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91324" y="3730254"/>
              <a:ext cx="1698501" cy="9542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2. Basic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Seed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Production:</a:t>
              </a:r>
              <a:endPara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51761" y="3124531"/>
              <a:ext cx="1887397" cy="9542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 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Certified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Seed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Production: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Elbow Connector 8"/>
            <p:cNvCxnSpPr>
              <a:stCxn id="8" idx="2"/>
              <a:endCxn id="11" idx="0"/>
            </p:cNvCxnSpPr>
            <p:nvPr/>
          </p:nvCxnSpPr>
          <p:spPr>
            <a:xfrm rot="16200000" flipH="1">
              <a:off x="6803677" y="3970596"/>
              <a:ext cx="1022519" cy="1238954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1"/>
              </a:solidFill>
              <a:headEnd w="med" len="sm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129805" y="5050713"/>
              <a:ext cx="3147379" cy="15699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On-station- </a:t>
              </a: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ZARI &amp; IITA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Out growers 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42950" lvl="1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Seed producers</a:t>
              </a:r>
            </a:p>
            <a:p>
              <a:pPr marL="742950" lvl="1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Large scale farmers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24827" y="5101332"/>
              <a:ext cx="2419173" cy="172386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Seed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companies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mall-holder farmers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Civil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Society (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FOs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CBOs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&amp; NGOs) 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Char char="•"/>
                <a:defRPr/>
              </a:pPr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2826" y="6004691"/>
              <a:ext cx="2471394" cy="369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ZARI, ICRISAT &amp; IITA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" name="Straight Arrow Connector 15"/>
          <p:cNvCxnSpPr>
            <a:stCxn id="7" idx="2"/>
          </p:cNvCxnSpPr>
          <p:nvPr/>
        </p:nvCxnSpPr>
        <p:spPr>
          <a:xfrm>
            <a:off x="4098048" y="4717731"/>
            <a:ext cx="22225" cy="3661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197218" y="5639302"/>
            <a:ext cx="22225" cy="3661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5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9280"/>
              </p:ext>
            </p:extLst>
          </p:nvPr>
        </p:nvGraphicFramePr>
        <p:xfrm>
          <a:off x="0" y="2057400"/>
          <a:ext cx="91440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848600"/>
              </a:tblGrid>
              <a:tr h="45945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Partner</a:t>
                      </a:r>
                      <a:endParaRPr lang="en-US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Responsibility</a:t>
                      </a:r>
                      <a:endParaRPr lang="en-US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ZARI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9400" indent="-279400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roduce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breeder and foundation seed of groundnuts, pigeon peas, soyabeans and cowpeas </a:t>
                      </a:r>
                    </a:p>
                  </a:txBody>
                  <a:tcPr>
                    <a:noFill/>
                  </a:tcPr>
                </a:tc>
              </a:tr>
              <a:tr h="8378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IITA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9400" indent="-279400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roduce breeder and foundation seed of soyabeans and cowpeas</a:t>
                      </a:r>
                    </a:p>
                    <a:p>
                      <a:pPr marL="279400" marR="0" indent="-279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Establishing demos of best bet agronomic practices </a:t>
                      </a:r>
                      <a:endParaRPr lang="en-US" sz="2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8378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ICRISAT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31775" indent="-231775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 produce breeder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seed of groundnuts and pigeon peas</a:t>
                      </a:r>
                    </a:p>
                    <a:p>
                      <a:pPr marL="231775" indent="-231775">
                        <a:buFontTx/>
                        <a:buChar char="-"/>
                      </a:pP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Establishing demos of best bet agronomic practices 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" y="1295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Key Partners and their roles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24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895352"/>
              </p:ext>
            </p:extLst>
          </p:nvPr>
        </p:nvGraphicFramePr>
        <p:xfrm>
          <a:off x="0" y="1371600"/>
          <a:ext cx="9144000" cy="572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6096000"/>
              </a:tblGrid>
              <a:tr h="61159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Partner</a:t>
                      </a:r>
                      <a:endParaRPr lang="en-US" sz="28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Responsibility</a:t>
                      </a:r>
                      <a:endParaRPr lang="en-US" sz="28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122607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Companies,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farmer groups, NGOs, 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 produce certified seed of all the crops above 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Assist in seed distribution and market linkages </a:t>
                      </a:r>
                      <a:endParaRPr lang="en-US" sz="2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113325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MOA – Extension department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assist in extension services. </a:t>
                      </a:r>
                      <a:r>
                        <a:rPr lang="en-US" sz="2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e.g</a:t>
                      </a:r>
                      <a:r>
                        <a:rPr lang="en-US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conducting field days and agricultural shows</a:t>
                      </a:r>
                    </a:p>
                  </a:txBody>
                  <a:tcPr>
                    <a:noFill/>
                  </a:tcPr>
                </a:tc>
              </a:tr>
              <a:tr h="161893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Control and Certification Institute 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 carry out field inspections and seed certification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0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624" y="1905000"/>
            <a:ext cx="7772400" cy="609600"/>
          </a:xfrm>
        </p:spPr>
        <p:txBody>
          <a:bodyPr/>
          <a:lstStyle/>
          <a:p>
            <a:pPr lvl="0"/>
            <a:r>
              <a:rPr lang="en-US" sz="2400" b="1" dirty="0">
                <a:solidFill>
                  <a:srgbClr val="9F29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(a) Groundnuts</a:t>
            </a:r>
          </a:p>
          <a:p>
            <a:endParaRPr lang="en-US" sz="4000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290227"/>
              </p:ext>
            </p:extLst>
          </p:nvPr>
        </p:nvGraphicFramePr>
        <p:xfrm>
          <a:off x="76200" y="2443103"/>
          <a:ext cx="9067800" cy="4411022"/>
        </p:xfrm>
        <a:graphic>
          <a:graphicData uri="http://schemas.openxmlformats.org/drawingml/2006/table">
            <a:tbl>
              <a:tblPr/>
              <a:tblGrid>
                <a:gridCol w="1905000"/>
                <a:gridCol w="1371600"/>
                <a:gridCol w="609600"/>
                <a:gridCol w="762000"/>
                <a:gridCol w="499403"/>
                <a:gridCol w="914400"/>
                <a:gridCol w="762000"/>
                <a:gridCol w="838200"/>
                <a:gridCol w="687354"/>
                <a:gridCol w="718243"/>
              </a:tblGrid>
              <a:tr h="13824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New  </a:t>
                      </a: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varieties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Area to be </a:t>
                      </a: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covered (ha)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seed 2016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seed 2017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seed (1</a:t>
                      </a: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2017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(2) seed 2018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4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(MT)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(MT)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(MT)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(MT)</a:t>
                      </a: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MGV 6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MGV 7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95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WAMUSANGA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WAZITATU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24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LUPANDE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24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n-GB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Totals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301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1.4</a:t>
                      </a:r>
                      <a:endParaRPr lang="en-US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5.0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4.05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9.2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16.0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22.0</a:t>
                      </a:r>
                      <a:endParaRPr lang="en-US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Placeholder 1"/>
          <p:cNvSpPr txBox="1">
            <a:spLocks/>
          </p:cNvSpPr>
          <p:nvPr/>
        </p:nvSpPr>
        <p:spPr>
          <a:xfrm>
            <a:off x="381000" y="1366434"/>
            <a:ext cx="820381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Seed Production Road maps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91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127493"/>
              </p:ext>
            </p:extLst>
          </p:nvPr>
        </p:nvGraphicFramePr>
        <p:xfrm>
          <a:off x="0" y="1895736"/>
          <a:ext cx="9067802" cy="4995206"/>
        </p:xfrm>
        <a:graphic>
          <a:graphicData uri="http://schemas.openxmlformats.org/drawingml/2006/table">
            <a:tbl>
              <a:tblPr/>
              <a:tblGrid>
                <a:gridCol w="1219202"/>
                <a:gridCol w="1142998"/>
                <a:gridCol w="990602"/>
                <a:gridCol w="1219200"/>
                <a:gridCol w="609600"/>
                <a:gridCol w="914400"/>
                <a:gridCol w="609600"/>
                <a:gridCol w="762000"/>
                <a:gridCol w="788990"/>
                <a:gridCol w="811210"/>
              </a:tblGrid>
              <a:tr h="663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to be covered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Seed Production (tons) per variety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 and Seed Production (tons)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0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71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 varieties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Breeder seed 2016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Breeder seed 2017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Foundation seed (1)2017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Certified 2018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(MT)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(MT)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(MT)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(MT)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8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ICEAP 01415/15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1"/>
          <p:cNvSpPr txBox="1">
            <a:spLocks/>
          </p:cNvSpPr>
          <p:nvPr/>
        </p:nvSpPr>
        <p:spPr>
          <a:xfrm>
            <a:off x="0" y="1295400"/>
            <a:ext cx="4038600" cy="533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 Pigeon pea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1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-1" y="1295400"/>
            <a:ext cx="5880295" cy="533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(C) Soybeans and Cowpeas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913745"/>
              </p:ext>
            </p:extLst>
          </p:nvPr>
        </p:nvGraphicFramePr>
        <p:xfrm>
          <a:off x="0" y="1813561"/>
          <a:ext cx="9144001" cy="5044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19200"/>
                <a:gridCol w="1295400"/>
                <a:gridCol w="990600"/>
                <a:gridCol w="1066800"/>
                <a:gridCol w="1036390"/>
                <a:gridCol w="1249610"/>
                <a:gridCol w="993746"/>
                <a:gridCol w="1292255"/>
              </a:tblGrid>
              <a:tr h="95860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Crop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class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 </a:t>
                      </a: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1: 2015/2016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 2: 2016/2017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Life</a:t>
                      </a:r>
                      <a:r>
                        <a:rPr lang="en-GB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of project</a:t>
                      </a:r>
                      <a:endParaRPr lang="en-GB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25752">
                <a:tc>
                  <a:txBody>
                    <a:bodyPr/>
                    <a:lstStyle/>
                    <a:p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</a:t>
                      </a: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(MT)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</a:t>
                      </a: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(MT)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</a:t>
                      </a:r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(MT)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502873">
                <a:tc rowSpan="3"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soybean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4714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4714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certified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120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120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471443">
                <a:tc rowSpan="3"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4714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4714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Certified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</a:t>
                      </a:r>
                      <a:endParaRPr lang="en-GB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</a:t>
                      </a:r>
                      <a:endParaRPr lang="en-GB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30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17880</TotalTime>
  <Words>1600</Words>
  <Application>Microsoft Office PowerPoint</Application>
  <PresentationFormat>On-screen Show (4:3)</PresentationFormat>
  <Paragraphs>600</Paragraphs>
  <Slides>31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Aharoni</vt:lpstr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implementing partners </vt:lpstr>
      <vt:lpstr>Our local partners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239</cp:revision>
  <cp:lastPrinted>2017-08-30T07:36:54Z</cp:lastPrinted>
  <dcterms:created xsi:type="dcterms:W3CDTF">2017-06-25T06:38:01Z</dcterms:created>
  <dcterms:modified xsi:type="dcterms:W3CDTF">2017-09-07T08:31:33Z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